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3" d="100"/>
          <a:sy n="63" d="100"/>
        </p:scale>
        <p:origin x="-752" y="-1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475"/>
            <a:ext cx="4532000" cy="372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10871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" name="Google Shape;25;p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" name="Google Shape;26;p2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27" name="Google Shape;27;p2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0" name="Google Shape;30;p2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31" name="Google Shape;31;p2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2" name="Google Shape;32;p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0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подпись">
  <p:cSld name="Заголовок и подпись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1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с подписью">
  <p:cSld name="Цитата с подписью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12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3" name="Google Shape;103;p1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1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арточка имени">
  <p:cSld name="Карточка имени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карточки имени">
  <p:cSld name="Цитата карточки имени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1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Истина или ложь">
  <p:cSld name="Истина или ложь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body" idx="1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1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0" name="Google Shape;10;p1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3" name="Google Shape;13;p1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1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>
            <a:spLocks noGrp="1"/>
          </p:cNvSpPr>
          <p:nvPr>
            <p:ph type="ctrTitle"/>
          </p:nvPr>
        </p:nvSpPr>
        <p:spPr>
          <a:xfrm>
            <a:off x="940157" y="1493949"/>
            <a:ext cx="8646017" cy="2871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60"/>
              <a:buFont typeface="Trebuchet MS"/>
              <a:buNone/>
            </a:pPr>
            <a:r>
              <a:rPr lang="ru-RU" sz="4860" b="1"/>
              <a:t/>
            </a:r>
            <a:br>
              <a:rPr lang="ru-RU" sz="4860" b="1"/>
            </a:br>
            <a:r>
              <a:rPr lang="ru-RU" sz="4860" b="1"/>
              <a:t/>
            </a:r>
            <a:br>
              <a:rPr lang="ru-RU" sz="4860" b="1"/>
            </a:br>
            <a:r>
              <a:rPr lang="ru-RU" sz="4860" b="1"/>
              <a:t/>
            </a:r>
            <a:br>
              <a:rPr lang="ru-RU" sz="4860" b="1"/>
            </a:br>
            <a:r>
              <a:rPr lang="ru-RU" sz="4860" b="1"/>
              <a:t/>
            </a:r>
            <a:br>
              <a:rPr lang="ru-RU" sz="4860" b="1"/>
            </a:br>
            <a:r>
              <a:rPr lang="ru-RU" sz="4860">
                <a:solidFill>
                  <a:srgbClr val="0070C0"/>
                </a:solidFill>
              </a:rPr>
              <a:t>Памятка родителям по профилактике суицидов среди детей</a:t>
            </a:r>
            <a:br>
              <a:rPr lang="ru-RU" sz="4860">
                <a:solidFill>
                  <a:srgbClr val="0070C0"/>
                </a:solidFill>
              </a:rPr>
            </a:br>
            <a:endParaRPr sz="4860">
              <a:solidFill>
                <a:srgbClr val="0070C0"/>
              </a:solidFill>
            </a:endParaRPr>
          </a:p>
        </p:txBody>
      </p:sp>
      <p:sp>
        <p:nvSpPr>
          <p:cNvPr id="144" name="Google Shape;144;p18"/>
          <p:cNvSpPr txBox="1">
            <a:spLocks noGrp="1"/>
          </p:cNvSpPr>
          <p:nvPr>
            <p:ph type="subTitle" idx="1"/>
          </p:nvPr>
        </p:nvSpPr>
        <p:spPr>
          <a:xfrm>
            <a:off x="0" y="5660692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24"/>
              <a:buNone/>
            </a:pPr>
            <a:r>
              <a:rPr lang="ru-RU" sz="1530" dirty="0" smtClean="0">
                <a:solidFill>
                  <a:srgbClr val="0070C0"/>
                </a:solidFill>
              </a:rPr>
              <a:t>переработанный материал со страниц интернета</a:t>
            </a:r>
            <a:endParaRPr dirty="0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24"/>
              <a:buNone/>
            </a:pPr>
            <a:endParaRPr sz="15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/>
          <p:nvPr/>
        </p:nvSpPr>
        <p:spPr>
          <a:xfrm>
            <a:off x="399245" y="296214"/>
            <a:ext cx="8744755" cy="518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45021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45021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Уважаемые родители!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45021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44958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</a:t>
            </a:r>
            <a:r>
              <a:rPr lang="ru-RU" sz="20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решили обратиться к Вам за помощью и предложить Вашему вниманию информацию для установления более тесных контактов с Вашими детьми.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45021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Изучение проблемы суицида среди подростков 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показывает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что в целом ряде случаев несовершеннолетние решались на самоубийство </a:t>
            </a:r>
            <a:endParaRPr lang="ru-RU" sz="2000" b="0" i="0" u="none" strike="noStrike" cap="none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45021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Причине</a:t>
            </a:r>
            <a:r>
              <a:rPr lang="ru-RU" sz="20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семейных 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конфликтов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endParaRPr lang="ru-RU" sz="2000" b="0" i="0" u="none" strike="noStrike" cap="none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45021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второй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значимости причиной явилось 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неразделенное чувство любви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endParaRPr lang="ru-RU" sz="2000" b="0" i="0" u="none" strike="noStrike" cap="none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45021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затем 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эмоциональное неблагополучие и конфликты с одноклассниками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 </a:t>
            </a:r>
            <a:endParaRPr lang="ru-RU" sz="2000" b="0" i="0" u="none" strike="noStrike" cap="none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45021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некоторых случаях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совершения несовершеннолетними суицидов причины поступков </a:t>
            </a:r>
            <a:r>
              <a:rPr lang="ru-RU" sz="20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 и  остаются не установленными! 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/>
          <p:nvPr/>
        </p:nvSpPr>
        <p:spPr>
          <a:xfrm>
            <a:off x="734096" y="527000"/>
            <a:ext cx="9144000" cy="196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НЕСКОЛЬКО ОБЩИХ СОВЕТОВ:</a:t>
            </a:r>
            <a:r>
              <a:rPr lang="ru-RU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говорите 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даже взрослому уже ребенку о своих чувствах к нему;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дружите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со сверстниками ребенка; 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находите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время для личного общения с подростком;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оптимизируйте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режим пользования интернетом;</a:t>
            </a:r>
            <a:r>
              <a:rPr lang="ru-RU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55" name="Google Shape;15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1293" y="591996"/>
            <a:ext cx="2552707" cy="1897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68738" y="2798602"/>
            <a:ext cx="2806524" cy="1897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4096" y="4831679"/>
            <a:ext cx="2054506" cy="1805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/>
          <p:nvPr/>
        </p:nvSpPr>
        <p:spPr>
          <a:xfrm>
            <a:off x="386367" y="90152"/>
            <a:ext cx="8371268" cy="646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Родителям следует обратить внимание на поведение ребенка, если он демонстрирует радикальные перемены в поведении, такие как: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необъяснимое желание похудеть, резкое изменение объема потребляемой пищи;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изменение режима сна (раннее пробуждение, если такого не замечалось);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внезапное изменение внешности, появление на теле следов членовредительства, шрамов;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избегает общения с одноклассниками, родителями, проводит много времени в сети Интернет;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стал замкнутым,  раздражительным, угрюмым, находится в подавленном настроении, закрывает доступ к своим страницам в соцсетях на электронных устройствах;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часто меняет настроение от эйфории до отчаяния;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увлекается мистическими фильмами и сценам жестокости;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маскирует свои проблемы и переживания;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прямо говорит о смерти: «Я собираюсь покончить с собой», «Я не могу так дальше жить»;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косвенно намекает о своём намерении: «Я больше не буду ни для кого проблемой», «Тебе больше не придётся обо мне волноваться»; 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раздает другим вещи, имеющие большую личную значимость, приводит в порядок все дела, мирится с давними врагами.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/>
          <p:nvPr/>
        </p:nvSpPr>
        <p:spPr>
          <a:xfrm>
            <a:off x="491898" y="257577"/>
            <a:ext cx="9144000" cy="1047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Самоубийства не возникают внезапно, импульсивно, непредсказуемо или неизбежно. Не существует какой-либо одной причины, из-за которой человек лишает себя жизни. Однако существует ряд факторов риска, увеличивающих вероятность попыток суицида.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2"/>
          <p:cNvSpPr/>
          <p:nvPr/>
        </p:nvSpPr>
        <p:spPr>
          <a:xfrm>
            <a:off x="702914" y="1402420"/>
            <a:ext cx="6018726" cy="455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Увеличивает риск самоубийства: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социальная изолированность, ощущение себя отверженным;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нестабильное окружение (серьёзный кризис в семье; </a:t>
            </a:r>
            <a:r>
              <a:rPr lang="ru-RU" sz="1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алкоголизм </a:t>
            </a: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родителей; личная или семейная проблема);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ощущение себя жертвой насилия - физического, сексуального или эмоционального и соответствующее поведение;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предыдущие попытки самоубийства;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уход из жизни в результате суицида кого-то из друзей, знакомых или членов семьи;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тяжёлая потеря (смерть кого-то из близких, развод родителей);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излишняя самокритичность.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07811" y="1443874"/>
            <a:ext cx="2536190" cy="3192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/>
          <p:nvPr/>
        </p:nvSpPr>
        <p:spPr>
          <a:xfrm>
            <a:off x="296214" y="399246"/>
            <a:ext cx="8847786" cy="2640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177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u="none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Проведенный следственным управлением </a:t>
            </a:r>
            <a:r>
              <a:rPr lang="ru-RU" sz="1800" u="none" strike="noStrik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серьезный </a:t>
            </a:r>
            <a:r>
              <a:rPr lang="ru-RU" sz="1800" u="none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позволяет сделать вывод, что детям уделяется мало внимания в семье, со стороны близких людей.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77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u="none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Своевременная психологическая поддержка, доброе участие, оказанное детям и подросткам в трудной жизненной ситуации, помогают избежать трагедии. Следует учесть, что почти 60% подростков, решившихся на самоубийство воспитывались в неполных семьях, свыше 40% - обоими родителями, менее 4 % случаев приходится на многодетные семьи.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0175" y="2880360"/>
            <a:ext cx="3002902" cy="4018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/>
          <p:nvPr/>
        </p:nvSpPr>
        <p:spPr>
          <a:xfrm>
            <a:off x="206062" y="90152"/>
            <a:ext cx="9144000" cy="423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подростках в соцсетях: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77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подростков склонных к самоубийству характерны высокая внушаемость и стремление к подражанию. Поэтому, когда случается одно самоубийство, оно становится сигналом к действию для других, предрасположенных к этому подростков. Иногда группы ребят даже объединялись с целью создания некой субкультуры самоубийств.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77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77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Страничка вашего ребенка в социальных сетях способна рассказать о нем многое. Обратите внимание на псевдоним ребенка, аватарку (главная фотография профиля), открытость или закрытость страниц, групп, в которых состоит подросток, а также на то, чем наполнена страница: видеозаписи, фотографии и друзья.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40747" y="3742926"/>
            <a:ext cx="2697067" cy="26886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/>
          <p:nvPr/>
        </p:nvSpPr>
        <p:spPr>
          <a:xfrm>
            <a:off x="334851" y="450760"/>
            <a:ext cx="8809149" cy="5755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должно насторожить родителей?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СОВЕТЫ: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если профиль страницы закрыт даже от вас, постарайтесь аккуратно выяснить, по какой причине;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если подросток размещает у себя на странице фразы, иллюстрации на тему самоунижения и нанесения себе травм и порезов,  а также смерти и депрессивные картинки - это плохой знак;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чрезмерное увлечение копированием на своей страничке строчек из стихотворений, посвященных смерти, а также цитат из мистических книг должно насторожить родителей;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сохранение странной депрессивной музыки на страницах соцсетей (особенно музыкальных направлений, пропагандирующих печаль и смерть) — один из ярких «симптомов» суицидальных наклонностей.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/>
          <p:nvPr/>
        </p:nvSpPr>
        <p:spPr>
          <a:xfrm>
            <a:off x="399245" y="244699"/>
            <a:ext cx="8744755" cy="4870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СЛУЧАЕ ОПАСНОСТИ РОДИТЕЛЬ ДОЛЖЕН: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просматривать девайсы своих детей, анализировать их и по возможности устанавливать круг общения. Если хотя бы несколько из перечисленных признаков поведения отмечены у вашего ребенка, то следует обратиться к специалисту  (психологу, психиатру) за помощью;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отправляясь к специалисту, объяснить ребенку необходимость визита как возможность решить его жизненные затруднения, переживания;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проявить участие к ребёнку, оказать поддержку в его эмоциональном состоянии, помочь разрешить проблему. Беседуя с ребёнком следует говорить только о причинах его эмоционального неблагополучия, о его переживаниях, трудностях и возникших проблемах.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6"/>
          <p:cNvSpPr/>
          <p:nvPr/>
        </p:nvSpPr>
        <p:spPr>
          <a:xfrm>
            <a:off x="399245" y="5115262"/>
            <a:ext cx="901521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/>
          <p:nvPr/>
        </p:nvSpPr>
        <p:spPr>
          <a:xfrm>
            <a:off x="188770" y="230200"/>
            <a:ext cx="9861164" cy="625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НЕЛЬЗЯ: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вести разговоры о суициде с детьми;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обсуждать случай суицида при ребенке;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рассказывать, что родственник совершал попытку суицида;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3663" marR="0" lvl="0" indent="-1143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-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переживания ребенка отвечать, что его проблемы пустяк, по сравнению с проблемами взрослых;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кричать на ребенка, требовать прекратить общение при подозрении, что ребенок состоит в «группе смерти». Любой конфликт может спровоцировать осуществление задуманного.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ПОМНИТЕ: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самом деле подросток не хочет уходить из жизни, ему нужно искреннее раскаяние со стороны близких, признание ими своей неправоты, восстановление справедливости — не понимали, не извинились за допущенную несправедливость и т.п.… Несовершеннолетний не может осознать до конца, что в результате самоубийства он получит не раскаяние и второй шанс выстроить отношения с родителями по иному, а свою смерть и их глубокое горе.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69431" y="2206685"/>
            <a:ext cx="2574969" cy="1979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/>
          <p:nvPr/>
        </p:nvSpPr>
        <p:spPr>
          <a:xfrm>
            <a:off x="512466" y="293244"/>
            <a:ext cx="9144000" cy="2322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Любые отговорки родителей -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«У нас семья хорошая»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«Мой ребенок не такой»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«Он (она) на это не способны»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«У моего ребенка все есть»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«Мы даем ему всё» -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могут являться вескими, когда речь идет о жизни Ваших детей!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8"/>
          <p:cNvSpPr/>
          <p:nvPr/>
        </p:nvSpPr>
        <p:spPr>
          <a:xfrm>
            <a:off x="301313" y="2895766"/>
            <a:ext cx="6581103" cy="282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повторяйте ошибки тех, чьи дети погибли! Будьте бдительны! Равнодушие и отрицание опасно! 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Утверждается, что иногда подростки просто играют со смертью, прибегая к угрозе самоубийства как к последнему аргументу при выяснении отношений. Впрочем,  понять, что в итоге побуждает подростка сделать выбор в пользу окончательного ухода из жизни, очень сложно. Поэтому выявление истинных причин молодёжных самоубийств и их профилактика составляет в настоящее время очень острую и актуальную проблему. 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5" name="Google Shape;20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4978" y="2476192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/>
          <p:nvPr/>
        </p:nvSpPr>
        <p:spPr>
          <a:xfrm>
            <a:off x="412124" y="1"/>
            <a:ext cx="8731876" cy="72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помощь родителям: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некоторые слова-маркеры по суицидальной настроенности несовершеннолетних в Интернет-пространстве -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1" name="Google Shape;211;p29"/>
          <p:cNvSpPr/>
          <p:nvPr/>
        </p:nvSpPr>
        <p:spPr>
          <a:xfrm flipH="1">
            <a:off x="553793" y="703718"/>
            <a:ext cx="2635876" cy="5436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суицид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суицидальное поведение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умереть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смерть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мертвый список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могила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надоело жить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ненавижу жизнь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 уйти из жизни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жизнь-разочарование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повеситься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порезаться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вскрыться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улететь вниз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улететь в никуда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Ня, пока</a:t>
            </a:r>
            <a:endParaRPr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9"/>
          <p:cNvSpPr/>
          <p:nvPr/>
        </p:nvSpPr>
        <p:spPr>
          <a:xfrm>
            <a:off x="3048000" y="703718"/>
            <a:ext cx="2155065" cy="518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уйти за Риной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холод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холод в душе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холод в сердце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медузы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киты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уйти как киты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уйти вослед китам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депрессия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одиночество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тоска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скука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тяжело на душе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тяжесть на душе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депрессивная группа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9"/>
          <p:cNvSpPr/>
          <p:nvPr/>
        </p:nvSpPr>
        <p:spPr>
          <a:xfrm flipH="1">
            <a:off x="5683877" y="703718"/>
            <a:ext cx="1979053" cy="550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шаг дыши-два шага не дыши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шагни в неизвестность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шагни в бездну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шагни вниз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 (селфи) с высоты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 (селфи) с крыш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 (селфи) с чердаков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f57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Разбуди меня в 4.20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ОНО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раздача номеров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707</Words>
  <Application>Microsoft Office PowerPoint</Application>
  <PresentationFormat>Произвольный</PresentationFormat>
  <Paragraphs>130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Грань</vt:lpstr>
      <vt:lpstr>    Памятка родителям по профилактике суицидов среди детей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Памятка родителям по профилактике суицидов среди детей </dc:title>
  <cp:lastModifiedBy>ЗавУч</cp:lastModifiedBy>
  <cp:revision>4</cp:revision>
  <dcterms:modified xsi:type="dcterms:W3CDTF">2021-06-16T05:43:16Z</dcterms:modified>
</cp:coreProperties>
</file>